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4" r:id="rId2"/>
  </p:sldMasterIdLst>
  <p:notesMasterIdLst>
    <p:notesMasterId r:id="rId34"/>
  </p:notesMasterIdLst>
  <p:sldIdLst>
    <p:sldId id="303" r:id="rId3"/>
    <p:sldId id="262" r:id="rId4"/>
    <p:sldId id="265" r:id="rId5"/>
    <p:sldId id="281" r:id="rId6"/>
    <p:sldId id="267" r:id="rId7"/>
    <p:sldId id="290" r:id="rId8"/>
    <p:sldId id="268" r:id="rId9"/>
    <p:sldId id="300" r:id="rId10"/>
    <p:sldId id="269" r:id="rId11"/>
    <p:sldId id="301" r:id="rId12"/>
    <p:sldId id="286" r:id="rId13"/>
    <p:sldId id="270" r:id="rId14"/>
    <p:sldId id="291" r:id="rId15"/>
    <p:sldId id="271" r:id="rId16"/>
    <p:sldId id="272" r:id="rId17"/>
    <p:sldId id="273" r:id="rId18"/>
    <p:sldId id="275" r:id="rId19"/>
    <p:sldId id="276" r:id="rId20"/>
    <p:sldId id="277" r:id="rId21"/>
    <p:sldId id="278" r:id="rId22"/>
    <p:sldId id="279" r:id="rId23"/>
    <p:sldId id="280" r:id="rId24"/>
    <p:sldId id="282" r:id="rId25"/>
    <p:sldId id="292" r:id="rId26"/>
    <p:sldId id="294" r:id="rId27"/>
    <p:sldId id="295" r:id="rId28"/>
    <p:sldId id="296" r:id="rId29"/>
    <p:sldId id="297" r:id="rId30"/>
    <p:sldId id="298" r:id="rId31"/>
    <p:sldId id="299" r:id="rId32"/>
    <p:sldId id="293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52284F"/>
    <a:srgbClr val="66FF66"/>
    <a:srgbClr val="4F2E05"/>
    <a:srgbClr val="FF0066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26" autoAdjust="0"/>
    <p:restoredTop sz="94605" autoAdjust="0"/>
  </p:normalViewPr>
  <p:slideViewPr>
    <p:cSldViewPr>
      <p:cViewPr>
        <p:scale>
          <a:sx n="100" d="100"/>
          <a:sy n="100" d="100"/>
        </p:scale>
        <p:origin x="-726" y="9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02" y="35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615AD0-CB49-4E09-B6B7-5064717016E9}" type="datetimeFigureOut">
              <a:rPr lang="ru-RU" smtClean="0"/>
              <a:pPr/>
              <a:t>18.01.2016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1AE2FD-7017-4DD3-BBC6-33BB5CB7D6D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1048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1AE2FD-7017-4DD3-BBC6-33BB5CB7D6D1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36888-38F4-4DA1-80E1-4A825FE1C0F3}" type="datetimeFigureOut">
              <a:rPr lang="ru-RU" smtClean="0"/>
              <a:pPr/>
              <a:t>18.01.2016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1673322-1D1B-4F10-A4E0-D9C53AE599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36888-38F4-4DA1-80E1-4A825FE1C0F3}" type="datetimeFigureOut">
              <a:rPr lang="ru-RU" smtClean="0"/>
              <a:pPr/>
              <a:t>18.01.2016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73322-1D1B-4F10-A4E0-D9C53AE599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36888-38F4-4DA1-80E1-4A825FE1C0F3}" type="datetimeFigureOut">
              <a:rPr lang="ru-RU" smtClean="0"/>
              <a:pPr/>
              <a:t>18.01.2016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73322-1D1B-4F10-A4E0-D9C53AE599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18.01.2016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480463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18.01.2016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806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18.01.2016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5265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18.01.2016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4539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18.01.2016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0537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18.01.2016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8316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18.01.2016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9242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18.01.2016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39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36888-38F4-4DA1-80E1-4A825FE1C0F3}" type="datetimeFigureOut">
              <a:rPr lang="ru-RU" smtClean="0"/>
              <a:pPr/>
              <a:t>18.01.2016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1673322-1D1B-4F10-A4E0-D9C53AE599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18.01.2016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3643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18.01.2016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7106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18.01.2016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449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36888-38F4-4DA1-80E1-4A825FE1C0F3}" type="datetimeFigureOut">
              <a:rPr lang="ru-RU" smtClean="0"/>
              <a:pPr/>
              <a:t>18.01.2016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73322-1D1B-4F10-A4E0-D9C53AE5993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36888-38F4-4DA1-80E1-4A825FE1C0F3}" type="datetimeFigureOut">
              <a:rPr lang="ru-RU" smtClean="0"/>
              <a:pPr/>
              <a:t>18.01.2016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73322-1D1B-4F10-A4E0-D9C53AE599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36888-38F4-4DA1-80E1-4A825FE1C0F3}" type="datetimeFigureOut">
              <a:rPr lang="ru-RU" smtClean="0"/>
              <a:pPr/>
              <a:t>18.01.2016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1673322-1D1B-4F10-A4E0-D9C53AE5993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36888-38F4-4DA1-80E1-4A825FE1C0F3}" type="datetimeFigureOut">
              <a:rPr lang="ru-RU" smtClean="0"/>
              <a:pPr/>
              <a:t>18.01.2016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73322-1D1B-4F10-A4E0-D9C53AE599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36888-38F4-4DA1-80E1-4A825FE1C0F3}" type="datetimeFigureOut">
              <a:rPr lang="ru-RU" smtClean="0"/>
              <a:pPr/>
              <a:t>18.01.2016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73322-1D1B-4F10-A4E0-D9C53AE599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36888-38F4-4DA1-80E1-4A825FE1C0F3}" type="datetimeFigureOut">
              <a:rPr lang="ru-RU" smtClean="0"/>
              <a:pPr/>
              <a:t>18.01.2016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73322-1D1B-4F10-A4E0-D9C53AE5993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36888-38F4-4DA1-80E1-4A825FE1C0F3}" type="datetimeFigureOut">
              <a:rPr lang="ru-RU" smtClean="0"/>
              <a:pPr/>
              <a:t>18.01.2016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73322-1D1B-4F10-A4E0-D9C53AE5993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F236888-38F4-4DA1-80E1-4A825FE1C0F3}" type="datetimeFigureOut">
              <a:rPr lang="ru-RU" smtClean="0"/>
              <a:pPr/>
              <a:t>18.01.2016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1673322-1D1B-4F10-A4E0-D9C53AE5993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wedg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18.01.2016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880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audio" Target="file:///C:\Documents%20and%20Settings\Admin\&#1056;&#1072;&#1073;&#1086;&#1095;&#1080;&#1081;%20&#1089;&#1090;&#1086;&#1083;\ABBA_-_Money,_Money_(-).mp3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Admin\&#1056;&#1072;&#1073;&#1086;&#1095;&#1080;&#1081;%20&#1089;&#1090;&#1086;&#1083;\ABBA_-_Money,_Money_(-).mp3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Admin\&#1056;&#1072;&#1073;&#1086;&#1095;&#1080;&#1081;%20&#1089;&#1090;&#1086;&#1083;\ABBA_-_Money,_Money_(-).mp3" TargetMode="Externa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pravda-tv.ru/wp-content/uploads/2011/02/49524e9e324aec72ed3531c9e72.jpg" TargetMode="Externa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Documents%20and%20Settings\Admin\&#1056;&#1072;&#1073;&#1086;&#1095;&#1080;&#1081;%20&#1089;&#1090;&#1086;&#1083;\ABBA_-_Money,_Money_(-).mp3" TargetMode="Externa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16632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prstClr val="white"/>
                </a:solidFill>
              </a:rPr>
              <a:t>Тематический урок, посвященный Международному дню борьбы с коррупцией «Что такое коррупция</a:t>
            </a:r>
            <a:r>
              <a:rPr lang="en-US" sz="2400" dirty="0" smtClean="0">
                <a:solidFill>
                  <a:prstClr val="white"/>
                </a:solidFill>
              </a:rPr>
              <a:t>?</a:t>
            </a:r>
            <a:r>
              <a:rPr lang="ru-RU" sz="2400" dirty="0" smtClean="0">
                <a:solidFill>
                  <a:prstClr val="white"/>
                </a:solidFill>
              </a:rPr>
              <a:t>» </a:t>
            </a:r>
            <a:endParaRPr lang="ru-RU" sz="2400" dirty="0">
              <a:solidFill>
                <a:prstClr val="white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30499"/>
            <a:ext cx="4752529" cy="35643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077072"/>
            <a:ext cx="4608512" cy="25922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61" y="4682063"/>
            <a:ext cx="3532972" cy="1987297"/>
          </a:xfrm>
          <a:prstGeom prst="rect">
            <a:avLst/>
          </a:prstGeom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00808"/>
            <a:ext cx="3709020" cy="2116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3947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  <a:b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" name="Содержимое 4" descr="8 (2).jpg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091" y="1600200"/>
            <a:ext cx="3902418" cy="47244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b="1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IX</a:t>
            </a:r>
            <a:r>
              <a:rPr lang="ru-RU" b="1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век</a:t>
            </a:r>
          </a:p>
          <a:p>
            <a:endParaRPr lang="ru-RU" sz="2400" dirty="0" smtClean="0">
              <a:solidFill>
                <a:srgbClr val="4F2E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Пущин И.И. служил в Московском надворном суде, боролся со взяточничеством. По словам современников «был первым честным человеком, который сидел когда-либо в русской казенной палате».</a:t>
            </a:r>
          </a:p>
        </p:txBody>
      </p:sp>
    </p:spTree>
  </p:cSld>
  <p:clrMapOvr>
    <a:masterClrMapping/>
  </p:clrMapOvr>
  <p:transition spd="slow" advTm="6328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9.jpg"/>
          <p:cNvPicPr>
            <a:picLocks noGrp="1" noChangeAspect="1"/>
          </p:cNvPicPr>
          <p:nvPr>
            <p:ph sz="half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88640"/>
            <a:ext cx="8220075" cy="6337300"/>
          </a:xfrm>
        </p:spPr>
      </p:pic>
    </p:spTree>
  </p:cSld>
  <p:clrMapOvr>
    <a:masterClrMapping/>
  </p:clrMapOvr>
  <p:transition spd="slow" advClick="0" advTm="6390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  <a:endParaRPr lang="ru-RU" dirty="0"/>
          </a:p>
        </p:txBody>
      </p:sp>
      <p:pic>
        <p:nvPicPr>
          <p:cNvPr id="5122" name="Picture 2" descr="http://upload.wikimedia.org/wikipedia/commons/thumb/9/9e/%D0%9E%D0%B1%D0%BB%D0%BE%D0%B6%D0%BA%D0%B0_%D0%9A%D0%BE%D0%BD%D1%81%D1%82%D0%B8%D1%82%D1%83%D1%86%D0%B8%D0%B8_%D0%A0%D0%A1%D0%A4%D0%A1%D0%A0_1918_%D0%B3%D0%BE%D0%B4%D0%B0.jpg/411px-%D0%9E%D0%B1%D0%BB%D0%BE%D0%B6%D0%BA%D0%B0_%D0%9A%D0%BE%D0%BD%D1%81%D1%82%D0%B8%D1%82%D1%83%D1%86%D0%B8%D0%B8_%D0%A0%D0%A1%D0%A4%D0%A1%D0%A0_1918_%D0%B3%D0%BE%D0%B4%D0%B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82193" y="1600200"/>
            <a:ext cx="3236214" cy="472440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200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1918г</a:t>
            </a:r>
          </a:p>
          <a:p>
            <a:r>
              <a:rPr lang="ru-RU" sz="3600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По декрету о взяточничестве полагалось тюремное заключение </a:t>
            </a:r>
            <a:br>
              <a:rPr lang="ru-RU" sz="3600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на 5 лет с конфискацией имущества.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6547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8453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4282" y="4143380"/>
            <a:ext cx="421484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Владимир </a:t>
            </a:r>
            <a:r>
              <a:rPr lang="ru-RU" sz="2800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Путин: </a:t>
            </a:r>
            <a:r>
              <a:rPr lang="ru-RU" sz="3200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«Коррупция деморализует общество, разлагает власть и госаппарат».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43438" y="4214818"/>
            <a:ext cx="428628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Дмитрий </a:t>
            </a:r>
            <a:r>
              <a:rPr lang="ru-RU" sz="2400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Медведев:</a:t>
            </a:r>
            <a:r>
              <a:rPr lang="ru-RU" sz="2400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«Хватит ждать! Коррупция превратилась в системную проблему».</a:t>
            </a:r>
          </a:p>
        </p:txBody>
      </p:sp>
      <p:pic>
        <p:nvPicPr>
          <p:cNvPr id="33794" name="Picture 2" descr="http://altai-rep.er.ru/media/userdata/news/2013/06/14/7a046cfef78226bff81751932b04576a_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38" y="500042"/>
            <a:ext cx="3357558" cy="3286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796" name="Picture 4" descr="http://www.d-a-medvedev.ru/img/photos/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500042"/>
            <a:ext cx="3357559" cy="3286147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8171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323528" y="549275"/>
            <a:ext cx="8425185" cy="5581650"/>
          </a:xfrm>
          <a:scene3d>
            <a:camera prst="perspectiveRight"/>
            <a:lightRig rig="threePt" dir="t"/>
          </a:scene3d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ru-RU" sz="2600" dirty="0" smtClean="0"/>
              <a:t>		</a:t>
            </a:r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Коррупция является одной из основных проблем современной России. 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Большинство россиян вынуждено давать взятки проверяющим или регистрирующим органам для ускорения оформления документов  </a:t>
            </a:r>
          </a:p>
        </p:txBody>
      </p:sp>
      <p:pic>
        <p:nvPicPr>
          <p:cNvPr id="12291" name="Picture 8" descr="88cc1579d546f260-original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55776" y="2974318"/>
            <a:ext cx="4138662" cy="3767050"/>
          </a:xfrm>
          <a:noFill/>
        </p:spPr>
      </p:pic>
    </p:spTree>
  </p:cSld>
  <p:clrMapOvr>
    <a:masterClrMapping/>
  </p:clrMapOvr>
  <p:transition spd="slow" advClick="0" advTm="8016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11" descr="121014562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1050" y="111125"/>
            <a:ext cx="5616575" cy="3797300"/>
          </a:xfrm>
          <a:noFill/>
        </p:spPr>
      </p:pic>
      <p:sp>
        <p:nvSpPr>
          <p:cNvPr id="13315" name="Rectangle 10"/>
          <p:cNvSpPr>
            <a:spLocks noGrp="1" noChangeArrowheads="1"/>
          </p:cNvSpPr>
          <p:nvPr>
            <p:ph sz="half" idx="2"/>
          </p:nvPr>
        </p:nvSpPr>
        <p:spPr>
          <a:xfrm>
            <a:off x="323528" y="4293095"/>
            <a:ext cx="8820472" cy="1837829"/>
          </a:xfrm>
          <a:scene3d>
            <a:camera prst="isometricOffAxis1Right"/>
            <a:lightRig rig="threePt" dir="t"/>
          </a:scene3d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ru-RU" sz="2600" dirty="0" smtClean="0"/>
              <a:t>		</a:t>
            </a:r>
            <a:r>
              <a:rPr lang="ru-RU" dirty="0" smtClean="0">
                <a:solidFill>
                  <a:srgbClr val="4F2E05"/>
                </a:solidFill>
              </a:rPr>
              <a:t>Наиболее коррумпированной сферой экономики является сфера предоставления государственных и муниципальных услуг. </a:t>
            </a:r>
          </a:p>
        </p:txBody>
      </p:sp>
    </p:spTree>
  </p:cSld>
  <p:clrMapOvr>
    <a:masterClrMapping/>
  </p:clrMapOvr>
  <p:transition spd="slow" advClick="0" advTm="5000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:\к\Corruption_files\image001.gi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7544" y="404664"/>
            <a:ext cx="8286808" cy="6294437"/>
          </a:xfrm>
        </p:spPr>
      </p:pic>
    </p:spTree>
  </p:cSld>
  <p:clrMapOvr>
    <a:masterClrMapping/>
  </p:clrMapOvr>
  <p:transition spd="slow" advClick="0" advTm="14937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619" name="Group 179"/>
          <p:cNvGraphicFramePr>
            <a:graphicFrameLocks noGrp="1"/>
          </p:cNvGraphicFramePr>
          <p:nvPr/>
        </p:nvGraphicFramePr>
        <p:xfrm>
          <a:off x="214283" y="857250"/>
          <a:ext cx="8572559" cy="5532763"/>
        </p:xfrm>
        <a:graphic>
          <a:graphicData uri="http://schemas.openxmlformats.org/drawingml/2006/table">
            <a:tbl>
              <a:tblPr/>
              <a:tblGrid>
                <a:gridCol w="2856415"/>
                <a:gridCol w="2859729"/>
                <a:gridCol w="2856415"/>
              </a:tblGrid>
              <a:tr h="47796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F2E05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Политическая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F2E05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Экономическая 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F2E05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Социальная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543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F2E05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Невозможность осуществления демократических принципов 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F2E05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Неэффективное распределение и расходование государственных средств и ресурсов 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F2E05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расходование государственных средств и ресурсов. Рост социального неравенства, бедность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46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F2E05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Исчезновение реальной политической конкуренции 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F2E05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Рост теневой экономики, налоговые потери 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F2E05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Усиление организованной преступности 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056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F2E05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Неэффективность политических и судебных институтов 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F2E05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Снижение эффективности экономики страны в целом 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F2E05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Безнаказанность преступников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165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F2E05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Падение престижа страны 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F2E05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Ухудшение инвестиционного климата, снижение инвестиций 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F2E05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Рост социальной напряженности 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165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F2E05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Уменьшение доверия к власти, отчуждение ее от общества 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F2E05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Снижение конкуренции в ущерб экономическому развитию 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F2E05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Неспособность власти решать социальные проблемы из-за «откатов» в ущерб бюджетной сфере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596"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buNone/>
                        <a:tabLst/>
                      </a:pP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T="45729" marB="45729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3286" name="Rectangle 174"/>
          <p:cNvSpPr>
            <a:spLocks noChangeArrowheads="1"/>
          </p:cNvSpPr>
          <p:nvPr/>
        </p:nvSpPr>
        <p:spPr bwMode="auto">
          <a:xfrm>
            <a:off x="539552" y="0"/>
            <a:ext cx="784887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000" b="1" i="1" cap="all" dirty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charset="0"/>
              </a:rPr>
              <a:t>Негативные эффекты</a:t>
            </a:r>
            <a:r>
              <a:rPr lang="ru-RU" sz="2000" b="1" cap="all" dirty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charset="0"/>
              </a:rPr>
              <a:t>, которые оказывает коррупция на различные сферы жизни общества</a:t>
            </a:r>
            <a:r>
              <a:rPr lang="ru-RU" b="1" cap="all" dirty="0">
                <a:ln/>
                <a:solidFill>
                  <a:schemeClr val="accent6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Arial" charset="0"/>
              </a:rPr>
              <a:t> </a:t>
            </a:r>
          </a:p>
        </p:txBody>
      </p:sp>
    </p:spTree>
  </p:cSld>
  <p:clrMapOvr>
    <a:masterClrMapping/>
  </p:clrMapOvr>
  <p:transition spd="slow" advClick="0" advTm="35047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 txBox="1">
            <a:spLocks noChangeArrowheads="1"/>
          </p:cNvSpPr>
          <p:nvPr/>
        </p:nvSpPr>
        <p:spPr bwMode="auto">
          <a:xfrm>
            <a:off x="214282" y="3038475"/>
            <a:ext cx="8605837" cy="38195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411163" indent="-342900">
              <a:lnSpc>
                <a:spcPct val="80000"/>
              </a:lnSpc>
              <a:spcBef>
                <a:spcPts val="700"/>
              </a:spcBef>
              <a:buClr>
                <a:schemeClr val="tx2"/>
              </a:buClr>
              <a:buSzPct val="95000"/>
              <a:buFont typeface="Wingdings" pitchFamily="2" charset="2"/>
              <a:buChar char=""/>
            </a:pPr>
            <a:r>
              <a:rPr lang="ru-RU" sz="3200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повысить </a:t>
            </a:r>
            <a:r>
              <a:rPr lang="ru-RU" sz="3200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зарплату, </a:t>
            </a:r>
            <a:r>
              <a:rPr lang="ru-RU" sz="3200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и не только чиновникам;</a:t>
            </a:r>
          </a:p>
          <a:p>
            <a:pPr marL="411163" indent="-342900">
              <a:lnSpc>
                <a:spcPct val="80000"/>
              </a:lnSpc>
              <a:spcBef>
                <a:spcPts val="700"/>
              </a:spcBef>
              <a:buClr>
                <a:schemeClr val="tx2"/>
              </a:buClr>
              <a:buSzPct val="95000"/>
              <a:buFont typeface="Wingdings" pitchFamily="2" charset="2"/>
              <a:buChar char=""/>
            </a:pPr>
            <a:r>
              <a:rPr lang="ru-RU" sz="3200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сделать  стабильным социальный пакет;</a:t>
            </a:r>
          </a:p>
          <a:p>
            <a:pPr marL="411163" indent="-342900">
              <a:lnSpc>
                <a:spcPct val="80000"/>
              </a:lnSpc>
              <a:spcBef>
                <a:spcPts val="700"/>
              </a:spcBef>
              <a:buClr>
                <a:schemeClr val="tx2"/>
              </a:buClr>
              <a:buSzPct val="95000"/>
              <a:buFont typeface="Wingdings" pitchFamily="2" charset="2"/>
              <a:buChar char=""/>
            </a:pPr>
            <a:r>
              <a:rPr lang="ru-RU" sz="3200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прописать четкие законы об уголовной ответственности за взятки, вымогательство; </a:t>
            </a:r>
          </a:p>
          <a:p>
            <a:pPr marL="411163" indent="-342900">
              <a:lnSpc>
                <a:spcPct val="80000"/>
              </a:lnSpc>
              <a:spcBef>
                <a:spcPts val="700"/>
              </a:spcBef>
              <a:buClr>
                <a:schemeClr val="tx2"/>
              </a:buClr>
              <a:buSzPct val="95000"/>
              <a:buFont typeface="Wingdings" pitchFamily="2" charset="2"/>
              <a:buChar char=""/>
            </a:pPr>
            <a:r>
              <a:rPr lang="ru-RU" sz="3200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россияне, у которых эти взятки вымогают, должны научиться их не давать ;</a:t>
            </a:r>
          </a:p>
          <a:p>
            <a:pPr marL="411163" indent="-342900">
              <a:lnSpc>
                <a:spcPct val="80000"/>
              </a:lnSpc>
              <a:spcBef>
                <a:spcPts val="700"/>
              </a:spcBef>
              <a:buClr>
                <a:schemeClr val="tx2"/>
              </a:buClr>
              <a:buSzPct val="95000"/>
              <a:buFont typeface="Wingdings" pitchFamily="2" charset="2"/>
              <a:buChar char=""/>
            </a:pPr>
            <a:r>
              <a:rPr lang="ru-RU" sz="3200" dirty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честно и добросовестно выполнять свою работу, свои должностные обязанности</a:t>
            </a:r>
          </a:p>
        </p:txBody>
      </p:sp>
      <p:pic>
        <p:nvPicPr>
          <p:cNvPr id="8" name="Прямоугольник 7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500042"/>
            <a:ext cx="5357813" cy="2071702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</p:pic>
      <p:pic>
        <p:nvPicPr>
          <p:cNvPr id="62468" name="Picture 5" descr="C:\Users\Мама\Desktop\проекты\коррупция\впс\korruptsiy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0475" y="0"/>
            <a:ext cx="405130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47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/>
          <p:cNvSpPr>
            <a:spLocks noChangeArrowheads="1"/>
          </p:cNvSpPr>
          <p:nvPr/>
        </p:nvSpPr>
        <p:spPr bwMode="auto">
          <a:xfrm>
            <a:off x="467544" y="154792"/>
            <a:ext cx="8208912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Relaxed"/>
            <a:lightRig rig="threePt" dir="t"/>
          </a:scene3d>
        </p:spPr>
        <p:txBody>
          <a:bodyPr wrap="square" anchor="ctr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cs typeface="Arial" charset="0"/>
              </a:rPr>
              <a:t>9 декабря </a:t>
            </a:r>
            <a:r>
              <a:rPr lang="ru-RU" sz="3200" b="1" dirty="0" smtClean="0">
                <a:solidFill>
                  <a:srgbClr val="C00000"/>
                </a:solidFill>
                <a:cs typeface="Arial" charset="0"/>
              </a:rPr>
              <a:t>отмечается </a:t>
            </a:r>
            <a:br>
              <a:rPr lang="ru-RU" sz="3200" b="1" dirty="0" smtClean="0">
                <a:solidFill>
                  <a:srgbClr val="C00000"/>
                </a:solidFill>
                <a:cs typeface="Arial" charset="0"/>
              </a:rPr>
            </a:br>
            <a:r>
              <a:rPr lang="ru-RU" sz="3200" b="1" dirty="0" smtClean="0">
                <a:solidFill>
                  <a:srgbClr val="C00000"/>
                </a:solidFill>
                <a:cs typeface="Arial" charset="0"/>
              </a:rPr>
              <a:t>Международный </a:t>
            </a:r>
            <a:r>
              <a:rPr lang="ru-RU" sz="3200" b="1" dirty="0">
                <a:solidFill>
                  <a:srgbClr val="C00000"/>
                </a:solidFill>
                <a:cs typeface="Arial" charset="0"/>
              </a:rPr>
              <a:t>день борьбы с коррупцией</a:t>
            </a:r>
          </a:p>
          <a:p>
            <a:pPr eaLnBrk="0" hangingPunct="0"/>
            <a:endParaRPr lang="ru-RU" sz="28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45059" name="Picture 5" descr="PM267image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4161" y="1466028"/>
            <a:ext cx="5248119" cy="3043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Rectangle 6"/>
          <p:cNvSpPr>
            <a:spLocks noChangeArrowheads="1"/>
          </p:cNvSpPr>
          <p:nvPr/>
        </p:nvSpPr>
        <p:spPr bwMode="auto">
          <a:xfrm>
            <a:off x="395536" y="4757132"/>
            <a:ext cx="835292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ru-RU" sz="2400" b="1" i="1" dirty="0">
                <a:solidFill>
                  <a:srgbClr val="C00000"/>
                </a:solidFill>
                <a:latin typeface="Calibri" pitchFamily="34" charset="0"/>
              </a:rPr>
              <a:t>9 декабря 2003 года была открыта для подписания Конвенция ООН против коррупции, принятая </a:t>
            </a:r>
            <a:r>
              <a:rPr lang="ru-RU" sz="2400" b="1" i="1" dirty="0" smtClean="0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Calibri" pitchFamily="34" charset="0"/>
              </a:rPr>
              <a:t>Генеральной </a:t>
            </a:r>
            <a:r>
              <a:rPr lang="ru-RU" sz="2400" b="1" i="1" dirty="0">
                <a:solidFill>
                  <a:srgbClr val="C00000"/>
                </a:solidFill>
                <a:latin typeface="Calibri" pitchFamily="34" charset="0"/>
              </a:rPr>
              <a:t>ассамблеей ООН </a:t>
            </a:r>
            <a:r>
              <a:rPr lang="ru-RU" sz="2400" b="1" i="1" dirty="0" smtClean="0">
                <a:solidFill>
                  <a:srgbClr val="C00000"/>
                </a:solidFill>
                <a:latin typeface="Calibri" pitchFamily="34" charset="0"/>
              </a:rPr>
              <a:t>  1 </a:t>
            </a:r>
            <a:r>
              <a:rPr lang="ru-RU" sz="2400" b="1" i="1" dirty="0">
                <a:solidFill>
                  <a:srgbClr val="C00000"/>
                </a:solidFill>
                <a:latin typeface="Calibri" pitchFamily="34" charset="0"/>
              </a:rPr>
              <a:t>ноября 2003 года.</a:t>
            </a:r>
            <a:br>
              <a:rPr lang="ru-RU" sz="2400" b="1" i="1" dirty="0">
                <a:solidFill>
                  <a:srgbClr val="C00000"/>
                </a:solidFill>
                <a:latin typeface="Calibri" pitchFamily="34" charset="0"/>
              </a:rPr>
            </a:br>
            <a:r>
              <a:rPr lang="ru-RU" sz="2400" b="1" i="1" dirty="0">
                <a:solidFill>
                  <a:srgbClr val="C00000"/>
                </a:solidFill>
                <a:latin typeface="Calibri" pitchFamily="34" charset="0"/>
              </a:rPr>
              <a:t>Россия в числе первых стран подписала Конвенцию. </a:t>
            </a:r>
          </a:p>
        </p:txBody>
      </p:sp>
      <p:pic>
        <p:nvPicPr>
          <p:cNvPr id="5" name="ABBA_-_Money,_Money_(-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6" name="ABBA_-_Money,_Money_(-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5235">
    <p:wedge/>
  </p:transition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numSld="999" showWhenStopped="0">
                <p:cTn id="3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11560" y="2420938"/>
            <a:ext cx="7776864" cy="406876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endParaRPr lang="ru-RU" sz="3200" dirty="0" smtClean="0">
              <a:solidFill>
                <a:srgbClr val="4F2E05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9630" y="476672"/>
            <a:ext cx="8553647" cy="3785652"/>
          </a:xfrm>
          <a:prstGeom prst="rect">
            <a:avLst/>
          </a:prstGeom>
          <a:noFill/>
          <a:scene3d>
            <a:camera prst="perspectiveRight"/>
            <a:lightRig rig="threePt" dir="t"/>
          </a:scene3d>
        </p:spPr>
        <p:txBody>
          <a:bodyPr wrap="square">
            <a:spAutoFit/>
          </a:bodyPr>
          <a:lstStyle/>
          <a:p>
            <a:pPr algn="ctr" defTabSz="912813">
              <a:defRPr/>
            </a:pPr>
            <a:endParaRPr lang="ru-RU" sz="4400" b="1" cap="all" dirty="0" smtClean="0">
              <a:ln w="9000" cmpd="sng">
                <a:solidFill>
                  <a:srgbClr val="6585CF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6585CF">
                      <a:shade val="20000"/>
                      <a:satMod val="245000"/>
                    </a:srgbClr>
                  </a:gs>
                  <a:gs pos="43000">
                    <a:srgbClr val="6585CF">
                      <a:satMod val="255000"/>
                    </a:srgbClr>
                  </a:gs>
                  <a:gs pos="48000">
                    <a:srgbClr val="6585CF">
                      <a:shade val="85000"/>
                      <a:satMod val="255000"/>
                    </a:srgbClr>
                  </a:gs>
                  <a:gs pos="100000">
                    <a:srgbClr val="6585CF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defTabSz="912813">
              <a:defRPr/>
            </a:pPr>
            <a:endParaRPr lang="ru-RU" sz="4400" b="1" cap="all" dirty="0" smtClean="0">
              <a:ln w="9000" cmpd="sng">
                <a:solidFill>
                  <a:srgbClr val="6585CF">
                    <a:shade val="50000"/>
                    <a:satMod val="120000"/>
                  </a:srgbClr>
                </a:solidFill>
                <a:prstDash val="solid"/>
              </a:ln>
              <a:solidFill>
                <a:srgbClr val="66FF66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defTabSz="912813">
              <a:defRPr/>
            </a:pPr>
            <a:endParaRPr lang="ru-RU" sz="4400" b="1" cap="all" dirty="0" smtClean="0">
              <a:ln w="9000" cmpd="sng">
                <a:solidFill>
                  <a:srgbClr val="6585CF">
                    <a:shade val="50000"/>
                    <a:satMod val="120000"/>
                  </a:srgbClr>
                </a:solidFill>
                <a:prstDash val="solid"/>
              </a:ln>
              <a:solidFill>
                <a:srgbClr val="66FF66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defTabSz="912813">
              <a:defRPr/>
            </a:pPr>
            <a:endParaRPr lang="ru-RU" sz="4400" b="1" cap="all" dirty="0" smtClean="0">
              <a:ln w="9000" cmpd="sng">
                <a:solidFill>
                  <a:srgbClr val="6585CF">
                    <a:shade val="50000"/>
                    <a:satMod val="120000"/>
                  </a:srgbClr>
                </a:solidFill>
                <a:prstDash val="solid"/>
              </a:ln>
              <a:solidFill>
                <a:srgbClr val="66FF66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defTabSz="912813">
              <a:defRPr/>
            </a:pPr>
            <a:r>
              <a:rPr lang="ru-RU" sz="3200" b="1" cap="all" dirty="0" smtClean="0">
                <a:ln w="9000" cmpd="sng">
                  <a:solidFill>
                    <a:srgbClr val="6585C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sz="3200" b="1" cap="all" dirty="0">
                <a:ln w="9000" cmpd="sng">
                  <a:solidFill>
                    <a:srgbClr val="6585C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РОССИЯ </a:t>
            </a:r>
          </a:p>
          <a:p>
            <a:pPr algn="ctr" defTabSz="912813">
              <a:defRPr/>
            </a:pPr>
            <a:r>
              <a:rPr lang="ru-RU" sz="3200" b="1" cap="all" dirty="0">
                <a:ln w="9000" cmpd="sng">
                  <a:solidFill>
                    <a:srgbClr val="6585CF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СТАЛА ПРОЦВЕТАТЬ</a:t>
            </a:r>
            <a:endParaRPr lang="ru-RU" sz="3200" b="1" cap="all" dirty="0">
              <a:ln w="9000" cmpd="sng">
                <a:solidFill>
                  <a:srgbClr val="6585CF">
                    <a:shade val="50000"/>
                    <a:satMod val="120000"/>
                  </a:srgbClr>
                </a:solidFill>
                <a:prstDash val="solid"/>
              </a:ln>
              <a:solidFill>
                <a:srgbClr val="00B0F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 descr="1274300098_d4ebe0e320d0eef1f1e8e8203032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3" y="548680"/>
            <a:ext cx="5443802" cy="24482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55576" y="2348880"/>
            <a:ext cx="748883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4F2E05"/>
              </a:solidFill>
            </a:endParaRPr>
          </a:p>
          <a:p>
            <a:pPr algn="just"/>
            <a:endParaRPr lang="ru-RU" dirty="0" smtClean="0">
              <a:solidFill>
                <a:srgbClr val="4F2E05"/>
              </a:solidFill>
            </a:endParaRPr>
          </a:p>
          <a:p>
            <a:pPr algn="just"/>
            <a:endParaRPr lang="ru-RU" dirty="0" smtClean="0">
              <a:solidFill>
                <a:srgbClr val="4F2E05"/>
              </a:solidFill>
            </a:endParaRPr>
          </a:p>
          <a:p>
            <a:pPr algn="just"/>
            <a:endParaRPr lang="ru-RU" sz="2400" dirty="0" smtClean="0">
              <a:solidFill>
                <a:srgbClr val="4F2E05"/>
              </a:solidFill>
            </a:endParaRPr>
          </a:p>
          <a:p>
            <a:pPr algn="just"/>
            <a:endParaRPr lang="ru-RU" sz="2400" dirty="0" smtClean="0">
              <a:solidFill>
                <a:srgbClr val="4F2E05"/>
              </a:solidFill>
            </a:endParaRPr>
          </a:p>
          <a:p>
            <a:pPr algn="just"/>
            <a:endParaRPr lang="ru-RU" sz="2400" dirty="0" smtClean="0">
              <a:solidFill>
                <a:srgbClr val="4F2E05"/>
              </a:solidFill>
            </a:endParaRPr>
          </a:p>
          <a:p>
            <a:pPr algn="just"/>
            <a:endParaRPr lang="ru-RU" dirty="0" smtClean="0">
              <a:solidFill>
                <a:srgbClr val="4F2E05"/>
              </a:solidFill>
            </a:endParaRPr>
          </a:p>
          <a:p>
            <a:pPr algn="just"/>
            <a:r>
              <a:rPr lang="ru-RU" dirty="0" smtClean="0">
                <a:solidFill>
                  <a:srgbClr val="4F2E05"/>
                </a:solidFill>
              </a:rPr>
              <a:t>необходима просветительская деятельность среди населения, </a:t>
            </a:r>
            <a:r>
              <a:rPr lang="ru-RU" dirty="0" err="1" smtClean="0">
                <a:solidFill>
                  <a:srgbClr val="4F2E05"/>
                </a:solidFill>
              </a:rPr>
              <a:t>антикоррупционное</a:t>
            </a:r>
            <a:r>
              <a:rPr lang="ru-RU" dirty="0" smtClean="0">
                <a:solidFill>
                  <a:srgbClr val="4F2E05"/>
                </a:solidFill>
              </a:rPr>
              <a:t> воспитание молодежи</a:t>
            </a:r>
          </a:p>
          <a:p>
            <a:pPr algn="just"/>
            <a:endParaRPr lang="ru-RU" dirty="0" smtClean="0">
              <a:solidFill>
                <a:srgbClr val="4F2E05"/>
              </a:solidFill>
            </a:endParaRPr>
          </a:p>
          <a:p>
            <a:pPr algn="just"/>
            <a:r>
              <a:rPr lang="ru-RU" dirty="0" smtClean="0">
                <a:solidFill>
                  <a:srgbClr val="4F2E05"/>
                </a:solidFill>
              </a:rPr>
              <a:t> именно профилактика коррупции, создание атмосферы невыгодности коррупционного поведения способны дать плоды в этой деятельности</a:t>
            </a:r>
            <a:endParaRPr lang="ru-RU" dirty="0">
              <a:solidFill>
                <a:srgbClr val="4F2E05"/>
              </a:solidFill>
            </a:endParaRPr>
          </a:p>
        </p:txBody>
      </p:sp>
    </p:spTree>
  </p:cSld>
  <p:clrMapOvr>
    <a:masterClrMapping/>
  </p:clrMapOvr>
  <p:transition spd="slow" advClick="0" advTm="7937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ris_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7893" name="Picture 5" descr="pictur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1412776"/>
            <a:ext cx="4842111" cy="4143742"/>
          </a:xfrm>
          <a:prstGeom prst="rect">
            <a:avLst/>
          </a:prstGeom>
          <a:noFill/>
        </p:spPr>
      </p:pic>
      <p:pic>
        <p:nvPicPr>
          <p:cNvPr id="4" name="ABBA_-_Money,_Money_(-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5047">
    <p:wedge/>
  </p:transition>
  <p:timing>
    <p:tnLst>
      <p:par>
        <p:cTn id="1" dur="indefinite" restart="never" nodeType="tmRoot">
          <p:childTnLst>
            <p:audio>
              <p:cMediaNode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WordArt 5"/>
          <p:cNvSpPr>
            <a:spLocks noChangeArrowheads="1" noChangeShapeType="1" noTextEdit="1"/>
          </p:cNvSpPr>
          <p:nvPr/>
        </p:nvSpPr>
        <p:spPr bwMode="auto">
          <a:xfrm rot="-626344">
            <a:off x="559026" y="813812"/>
            <a:ext cx="7853363" cy="1727200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none" fromWordArt="1">
            <a:prstTxWarp prst="textCanDown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Борьбу с коррупцией надо начать с себя! </a:t>
            </a:r>
            <a:endParaRPr lang="ru-RU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solidFill>
                <a:srgbClr val="0070C0"/>
              </a:soli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67587" name="Picture 7" descr="1258B014-34BF-4F34-A2FC-C0BD079DD97D_mw800_mh6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454216">
            <a:off x="3209935" y="2441377"/>
            <a:ext cx="4928367" cy="3697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ABBA_-_Money,_Money_(-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4984">
    <p:wedge/>
  </p:transition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42845" y="292390"/>
            <a:ext cx="8643998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Суть антикоррупционного поведения государственного гражданского служащего </a:t>
            </a:r>
            <a:br>
              <a:rPr kumimoji="0" lang="ru-RU" sz="1600" b="1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должна заключаться в неукоснительном соблюдении им запретов, ограничений, </a:t>
            </a:r>
            <a:br>
              <a:rPr kumimoji="0" lang="ru-RU" sz="1600" b="1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требований к служебному поведению, связанных с государственной гражданской </a:t>
            </a:r>
            <a:br>
              <a:rPr kumimoji="0" lang="ru-RU" sz="1600" b="1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службой и установленных в соответствии с законодательством о государственной гражданской службе и противодействии коррупции. </a:t>
            </a:r>
            <a:endParaRPr kumimoji="0" lang="ru-RU" sz="1600" b="1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Существенное значение среди требований к антикоррупционному поведению </a:t>
            </a:r>
            <a:br>
              <a:rPr kumimoji="0" lang="ru-RU" sz="1600" b="1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служащего имеют этические правила, связанные с такими категориями, </a:t>
            </a:r>
            <a:br>
              <a:rPr kumimoji="0" lang="ru-RU" sz="1600" b="1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уважительное отношение, соблюдение норм морали и нравственности, </a:t>
            </a:r>
            <a:br>
              <a:rPr kumimoji="0" lang="ru-RU" sz="1600" b="1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корректность, толерантность в 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обращении с гражданами и т.п., руководствоваться </a:t>
            </a:r>
            <a:b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которыми важно не только в профессиональной среде, при осуществлении </a:t>
            </a:r>
            <a:b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должностных полномочий, но и в повседневной жизни. 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Государственный гражданский служащий является представителем государства, </a:t>
            </a:r>
            <a:b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олицетворяет государственную власть. 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связи с этим нарушение им любых социальных норм и общепризнанных правил поведения способно </a:t>
            </a:r>
            <a:r>
              <a:rPr kumimoji="0" lang="ru-RU" sz="1600" b="1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нанести ущерб самому авторитету государственной службы, подорвать доверие населения к институтам государственной власти.</a:t>
            </a: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Напоминаем, что в соответствии со статьей 9 Федерального закона от 25 декабря 2008 г. № 273-ФЗ «О противодействии коррупции» государственный гражданский служащий обязан уведомлять представителя нанимателя (работодателя), органы прокуратуры или другие государственные органы обо всех случаях обращения к нему каких-либо лиц в целях склонения его к совершению коррупционных правонарушений. Уведомление подается в письменном виде по ниже приведенной форме.</a:t>
            </a:r>
          </a:p>
        </p:txBody>
      </p:sp>
    </p:spTree>
  </p:cSld>
  <p:clrMapOvr>
    <a:masterClrMapping/>
  </p:clrMapOvr>
  <p:transition spd="slow" advClick="0" advTm="35391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38" name="Object 2"/>
          <p:cNvGraphicFramePr>
            <a:graphicFrameLocks noChangeAspect="1"/>
          </p:cNvGraphicFramePr>
          <p:nvPr/>
        </p:nvGraphicFramePr>
        <p:xfrm>
          <a:off x="1907704" y="260648"/>
          <a:ext cx="4289313" cy="63753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0" name="Документ" r:id="rId3" imgW="5925493" imgH="9774805" progId="Word.Document.8">
                  <p:embed/>
                </p:oleObj>
              </mc:Choice>
              <mc:Fallback>
                <p:oleObj name="Документ" r:id="rId3" imgW="5925493" imgH="9774805" progId="Word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260648"/>
                        <a:ext cx="4289313" cy="63753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 descr="001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6296" y="260648"/>
            <a:ext cx="1446808" cy="1085106"/>
          </a:xfrm>
          <a:prstGeom prst="rect">
            <a:avLst/>
          </a:prstGeom>
        </p:spPr>
      </p:pic>
      <p:pic>
        <p:nvPicPr>
          <p:cNvPr id="5" name="Рисунок 4" descr="6ce9a3c2fc3c105f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88640"/>
            <a:ext cx="1273324" cy="1284734"/>
          </a:xfrm>
          <a:prstGeom prst="rect">
            <a:avLst/>
          </a:prstGeom>
        </p:spPr>
      </p:pic>
    </p:spTree>
  </p:cSld>
  <p:clrMapOvr>
    <a:masterClrMapping/>
  </p:clrMapOvr>
  <p:transition spd="slow" advClick="0" advTm="8968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8424" y="2060849"/>
            <a:ext cx="6047168" cy="309634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Button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БОРЬБА </a:t>
            </a:r>
          </a:p>
          <a:p>
            <a:pPr algn="ctr"/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 КОРРУПЦИЕЙ </a:t>
            </a:r>
          </a:p>
          <a:p>
            <a:pPr algn="ctr"/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ГЛАЗАМИ</a:t>
            </a:r>
          </a:p>
          <a:p>
            <a:pPr algn="ctr"/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ДЕТЕЙ </a:t>
            </a:r>
          </a:p>
          <a:p>
            <a:pPr algn="ctr"/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госслужащих аппарата</a:t>
            </a:r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Рисунок 4" descr="008(1).g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73588" cy="1681361"/>
          </a:xfrm>
          <a:prstGeom prst="rect">
            <a:avLst/>
          </a:prstGeom>
        </p:spPr>
      </p:pic>
    </p:spTree>
  </p:cSld>
  <p:clrMapOvr>
    <a:masterClrMapping/>
  </p:clrMapOvr>
  <p:transition spd="slow" advTm="7906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1"/>
          <p:cNvSpPr>
            <a:spLocks noChangeArrowheads="1"/>
          </p:cNvSpPr>
          <p:nvPr/>
        </p:nvSpPr>
        <p:spPr bwMode="auto">
          <a:xfrm>
            <a:off x="251520" y="548681"/>
            <a:ext cx="8640960" cy="5792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ВОПРОСЫ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Что такое коррупция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 Как победить коррупцию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chemeClr val="accent2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Екатерина, 7 лет: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Коррупция  –  это когда в  государстве не все хорошо, государство отстает в своем развитии от развитых стран.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chemeClr val="accent2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Потовой Дмитрий (8 лет) (15.11.2005):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Коррупция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когда люди за выполняемую работу получают дополнительные деньги помимо зарплаты.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победить коррупцию,  нужно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никогда не давать и не брать взятки.</a:t>
            </a:r>
          </a:p>
          <a:p>
            <a:endParaRPr lang="ru-RU" b="1" dirty="0" smtClean="0">
              <a:solidFill>
                <a:schemeClr val="accent2">
                  <a:lumMod val="7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Потовой Егор (13 лет) (21.05.2001):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Коррупция – это злоупотребления своей властью ради личной выгоды, злоупотребления служебным положением, подкуп, дача взятки и получение взятки.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победить коррупцию,  нужно н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 давать, не предлагать, не принимать взятки. Сообщать в полицию о вымогательстве.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 advTm="25125"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6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799238" cy="6220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7032"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586860" cy="6069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890"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479651" cy="59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62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0" y="1524000"/>
            <a:ext cx="8229600" cy="4572000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pic>
        <p:nvPicPr>
          <p:cNvPr id="4" name="i-main-pic" descr="Картинка 1 из 122936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571480"/>
            <a:ext cx="7500990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55576" y="5085184"/>
            <a:ext cx="7715304" cy="1077218"/>
          </a:xfrm>
          <a:prstGeom prst="rect">
            <a:avLst/>
          </a:prstGeom>
          <a:scene3d>
            <a:camera prst="isometricOffAxis2Left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Коррупция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подкуп, развращение взятками должностных лиц.</a:t>
            </a:r>
          </a:p>
        </p:txBody>
      </p:sp>
    </p:spTree>
  </p:cSld>
  <p:clrMapOvr>
    <a:masterClrMapping/>
  </p:clrMapOvr>
  <p:transition spd="slow" advClick="0" advTm="5344"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1152" y="188640"/>
            <a:ext cx="8659245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891"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16ead_ssi_0961_novyi_razm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332655"/>
            <a:ext cx="4896544" cy="326436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03648" y="2708920"/>
            <a:ext cx="640871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</a:t>
            </a: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  ВНИМАНИЕ!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5373217"/>
            <a:ext cx="68407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Отдел профилактики коррупционных и иных правонарушений </a:t>
            </a:r>
          </a:p>
          <a:p>
            <a:pPr algn="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управления по вопросам государственной службы и кадров </a:t>
            </a:r>
          </a:p>
          <a:p>
            <a:pPr algn="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аппарата Губернатора и Правительства Волгоградской области </a:t>
            </a:r>
          </a:p>
          <a:p>
            <a:pPr algn="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09.12.2014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8047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500042"/>
            <a:ext cx="8305800" cy="1000132"/>
          </a:xfrm>
        </p:spPr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В чем причины коррупции? 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1571612"/>
            <a:ext cx="8305800" cy="1143008"/>
          </a:xfrm>
          <a:scene3d>
            <a:camera prst="perspectiveRelaxedModerately"/>
            <a:lightRig rig="threePt" dir="t"/>
          </a:scene3d>
        </p:spPr>
        <p:txBody>
          <a:bodyPr>
            <a:normAutofit fontScale="77500" lnSpcReduction="20000"/>
          </a:bodyPr>
          <a:lstStyle/>
          <a:p>
            <a:pPr algn="l"/>
            <a:r>
              <a:rPr lang="ru-RU" sz="3600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Корень этого явления лежит в том, что значительная часть населения не соблюдает законы.</a:t>
            </a:r>
            <a:endParaRPr lang="ru-RU" sz="3600" dirty="0">
              <a:solidFill>
                <a:srgbClr val="4F2E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2" descr="4275166_f3017b6d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2" y="2709845"/>
            <a:ext cx="5400600" cy="3922731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156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  <a:endParaRPr lang="ru-RU" dirty="0">
              <a:solidFill>
                <a:srgbClr val="4F2E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095892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XIII век</a:t>
            </a:r>
          </a:p>
          <a:p>
            <a:r>
              <a:rPr lang="ru-RU" sz="4000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В России первые упоминания о коррупции, которая определялась  понятием  «мздоимство», исходят  из русских  летописей. </a:t>
            </a:r>
          </a:p>
          <a:p>
            <a:endParaRPr lang="ru-RU" dirty="0"/>
          </a:p>
        </p:txBody>
      </p:sp>
      <p:pic>
        <p:nvPicPr>
          <p:cNvPr id="45058" name="Picture 2" descr="http://900igr.net/datai/mkhk/Kiev-arkhitektura/0006-010-Pismennost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36" y="3457690"/>
            <a:ext cx="2676836" cy="318535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375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9891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600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XVI век</a:t>
            </a:r>
          </a:p>
          <a:p>
            <a:r>
              <a:rPr lang="ru-RU" sz="3600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Во время правления                        Ивана IV впервые                        была введена смертная казнь в наказание                                 за чрезмерность во взятках</a:t>
            </a:r>
            <a:r>
              <a:rPr lang="ru-RU" sz="3200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4034" name="Picture 2" descr="http://blue.utb.edu/paullgj/geog1303/lectures/Ivan%20The%20Terribl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195702" y="1600200"/>
            <a:ext cx="3248395" cy="4724400"/>
          </a:xfrm>
          <a:prstGeom prst="rect">
            <a:avLst/>
          </a:prstGeom>
          <a:noFill/>
        </p:spPr>
      </p:pic>
      <p:pic>
        <p:nvPicPr>
          <p:cNvPr id="5" name="ABBA_-_Money,_Money_(-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5360">
    <p:wedge/>
  </p:transition>
  <p:timing>
    <p:tnLst>
      <p:par>
        <p:cTn id="1" dur="indefinite" restart="never" nodeType="tmRoot">
          <p:childTnLst>
            <p:audio>
              <p:cMediaNode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4294967295"/>
          </p:nvPr>
        </p:nvSpPr>
        <p:spPr>
          <a:xfrm>
            <a:off x="4800600" y="1600200"/>
            <a:ext cx="4343400" cy="4724400"/>
          </a:xfrm>
        </p:spPr>
        <p:txBody>
          <a:bodyPr>
            <a:normAutofit fontScale="92500"/>
          </a:bodyPr>
          <a:lstStyle/>
          <a:p>
            <a:pPr algn="ctr"/>
            <a:r>
              <a:rPr lang="en-US" b="1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XVII </a:t>
            </a:r>
            <a:r>
              <a:rPr lang="ru-RU" b="1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век</a:t>
            </a:r>
          </a:p>
          <a:p>
            <a: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 время правления Алексея Михайловича в Соборном Уложении 1649 года появилась статья «Наказание за преступление, подпадающее под понятие «коррупция».</a:t>
            </a:r>
          </a:p>
          <a:p>
            <a:endParaRPr lang="ru-RU" dirty="0"/>
          </a:p>
        </p:txBody>
      </p:sp>
      <p:pic>
        <p:nvPicPr>
          <p:cNvPr id="6" name="Содержимое 5" descr="6(1).jpg"/>
          <p:cNvPicPr>
            <a:picLocks noGrp="1" noChangeAspect="1"/>
          </p:cNvPicPr>
          <p:nvPr>
            <p:ph sz="half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628800"/>
            <a:ext cx="3578225" cy="4724400"/>
          </a:xfrm>
        </p:spPr>
      </p:pic>
    </p:spTree>
  </p:cSld>
  <p:clrMapOvr>
    <a:masterClrMapping/>
  </p:clrMapOvr>
  <p:transition spd="slow" advTm="6203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 КОРРУПЦИИ</a:t>
            </a:r>
            <a:endParaRPr lang="ru-RU" dirty="0"/>
          </a:p>
        </p:txBody>
      </p:sp>
      <p:pic>
        <p:nvPicPr>
          <p:cNvPr id="8194" name="Picture 2" descr="http://cdn.dipity.com/uploads/events/f02af6e6b27947234667509d8ed219eb_1M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78408" y="1600200"/>
            <a:ext cx="3643784" cy="472440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200" dirty="0" smtClean="0">
                <a:solidFill>
                  <a:srgbClr val="4F2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XVIII век</a:t>
            </a:r>
          </a:p>
          <a:p>
            <a:r>
              <a:rPr lang="ru-RU" sz="3200" dirty="0" smtClean="0">
                <a:solidFill>
                  <a:srgbClr val="4F2E05"/>
                </a:solidFill>
                <a:latin typeface="Times New Roman" pitchFamily="18" charset="0"/>
                <a:cs typeface="Times New Roman" pitchFamily="18" charset="0"/>
              </a:rPr>
              <a:t>При Петре I в России был широкий размах  коррупции и, одновременно, жестокой борьбы с ней, вплоть до смертной казни.</a:t>
            </a:r>
          </a:p>
          <a:p>
            <a:endParaRPr lang="ru-RU" dirty="0"/>
          </a:p>
        </p:txBody>
      </p:sp>
    </p:spTree>
  </p:cSld>
  <p:clrMapOvr>
    <a:masterClrMapping/>
  </p:clrMapOvr>
  <p:transition spd="slow" advClick="0" advTm="5953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850</TotalTime>
  <Words>469</Words>
  <Application>Microsoft Office PowerPoint</Application>
  <PresentationFormat>Экран (4:3)</PresentationFormat>
  <Paragraphs>110</Paragraphs>
  <Slides>31</Slides>
  <Notes>1</Notes>
  <HiddenSlides>0</HiddenSlides>
  <MMClips>5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4" baseType="lpstr">
      <vt:lpstr>Трек</vt:lpstr>
      <vt:lpstr>Апекс</vt:lpstr>
      <vt:lpstr>Документ</vt:lpstr>
      <vt:lpstr>Презентация PowerPoint</vt:lpstr>
      <vt:lpstr>Презентация PowerPoint</vt:lpstr>
      <vt:lpstr>Презентация PowerPoint</vt:lpstr>
      <vt:lpstr>В чем причины коррупции? </vt:lpstr>
      <vt:lpstr>ИСТОРИЯ  КОРРУПЦИИ</vt:lpstr>
      <vt:lpstr>Презентация PowerPoint</vt:lpstr>
      <vt:lpstr>ИСТОРИЯ  КОРРУПЦИИ</vt:lpstr>
      <vt:lpstr>Презентация PowerPoint</vt:lpstr>
      <vt:lpstr>ИСТОРИЯ  КОРРУПЦИИ</vt:lpstr>
      <vt:lpstr>ИСТОРИЯ  КОРРУПЦИИ </vt:lpstr>
      <vt:lpstr>Презентация PowerPoint</vt:lpstr>
      <vt:lpstr>ИСТОРИЯ  КОРРУПЦИИ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КОРРУПЦИЯ</dc:title>
  <dc:creator>Admin</dc:creator>
  <cp:lastModifiedBy>11</cp:lastModifiedBy>
  <cp:revision>100</cp:revision>
  <dcterms:created xsi:type="dcterms:W3CDTF">2013-11-11T12:41:34Z</dcterms:created>
  <dcterms:modified xsi:type="dcterms:W3CDTF">2016-01-18T10:50:01Z</dcterms:modified>
</cp:coreProperties>
</file>